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7" r:id="rId6"/>
    <p:sldId id="268" r:id="rId7"/>
    <p:sldId id="269" r:id="rId8"/>
    <p:sldId id="26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1B9"/>
    <a:srgbClr val="836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2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5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7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6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09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4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4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4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4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6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9382F46-A3FB-4B7D-8A96-2D37533BCF5B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F0A37-E97D-4678-87BB-C965EC68E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3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hinsegae-lnb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 웹 기획서</a:t>
            </a:r>
          </a:p>
        </p:txBody>
      </p:sp>
    </p:spTree>
    <p:extLst>
      <p:ext uri="{BB962C8B-B14F-4D97-AF65-F5344CB8AC3E}">
        <p14:creationId xmlns:p14="http://schemas.microsoft.com/office/powerpoint/2010/main" val="126581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888375" cy="449522"/>
          </a:xfrm>
        </p:spPr>
        <p:txBody>
          <a:bodyPr>
            <a:normAutofit fontScale="90000"/>
          </a:bodyPr>
          <a:lstStyle/>
          <a:p>
            <a:r>
              <a:rPr lang="en-US" altLang="ko-KR" sz="2800"/>
              <a:t>1. </a:t>
            </a:r>
            <a:r>
              <a:rPr lang="ko-KR" altLang="en-US" sz="2800"/>
              <a:t>기획의도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7157"/>
            <a:ext cx="10515600" cy="5362315"/>
          </a:xfrm>
        </p:spPr>
        <p:txBody>
          <a:bodyPr>
            <a:normAutofit/>
          </a:bodyPr>
          <a:lstStyle/>
          <a:p>
            <a:pPr marL="285750" indent="-285750"/>
            <a:r>
              <a:rPr lang="ko-KR" altLang="en-US" sz="2000"/>
              <a:t>코로나로 인해 넓고 다양해진 젋은 와인 소비층을 타깃으로 하여</a:t>
            </a:r>
            <a:r>
              <a:rPr lang="en-US" altLang="ko-KR" sz="2000"/>
              <a:t>,</a:t>
            </a:r>
            <a:r>
              <a:rPr lang="ko-KR" altLang="en-US" sz="2000"/>
              <a:t> 기존의 전문성을 강조한 실용적이고 기능적인 디자인을</a:t>
            </a:r>
            <a:r>
              <a:rPr lang="en-US" altLang="ko-KR" sz="2000"/>
              <a:t>,</a:t>
            </a:r>
            <a:r>
              <a:rPr lang="ko-KR" altLang="en-US" sz="2000"/>
              <a:t>  밝고 젊은 느낌으로 리뉴얼 함으로써 잠재고객 유입을 기대함</a:t>
            </a:r>
            <a:r>
              <a:rPr lang="en-US" altLang="ko-KR" sz="2000"/>
              <a:t>.</a:t>
            </a:r>
          </a:p>
          <a:p>
            <a:pPr marL="285750" indent="-285750"/>
            <a:endParaRPr lang="en-US" altLang="ko-KR" sz="2000"/>
          </a:p>
          <a:p>
            <a:pPr marL="285750" indent="-285750"/>
            <a:r>
              <a:rPr lang="ko-KR" altLang="en-US" sz="2000"/>
              <a:t>본 기업의 주력 사업에 걸맞게 실용적이고 기능적인 면에 충실한 디자인 에서</a:t>
            </a:r>
            <a:r>
              <a:rPr lang="en-US" altLang="ko-KR" sz="2000"/>
              <a:t> </a:t>
            </a:r>
            <a:r>
              <a:rPr lang="ko-KR" altLang="en-US" sz="2000"/>
              <a:t>모바일 앱의 주 고객인 젊은층 에게 어필하고자 캐주얼하고 따뜻한 분위기로 전환을 시도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pPr marL="285750" indent="-285750"/>
            <a:r>
              <a:rPr lang="ko-KR" altLang="en-US" sz="2000"/>
              <a:t>화면 헤더에 일열로 나열된 기존의 주 메뉴바를</a:t>
            </a:r>
            <a:r>
              <a:rPr lang="en-US" altLang="ko-KR" sz="2000"/>
              <a:t> </a:t>
            </a:r>
            <a:r>
              <a:rPr lang="ko-KR" altLang="en-US" sz="2000"/>
              <a:t>기업의 얼굴인 로고색에 밝은 변화를 주어 가운데 배치하고 단축 메뉴바와 </a:t>
            </a:r>
            <a:r>
              <a:rPr lang="en-US" altLang="ko-KR" sz="2000"/>
              <a:t>Q&amp;A </a:t>
            </a:r>
            <a:r>
              <a:rPr lang="ko-KR" altLang="en-US" sz="2000"/>
              <a:t>아이콘을 양 옆에 배치 하여 편의성과 안정감을 높임</a:t>
            </a:r>
            <a:endParaRPr lang="en-US" altLang="ko-KR" sz="2000"/>
          </a:p>
          <a:p>
            <a:r>
              <a:rPr lang="ko-KR" altLang="en-US" sz="2000"/>
              <a:t>전문가만을 위한듯한 디테일하게 세분화되어 나눠진 제품 검색바를</a:t>
            </a:r>
            <a:r>
              <a:rPr lang="en-US" altLang="ko-KR" sz="2000"/>
              <a:t> </a:t>
            </a:r>
            <a:r>
              <a:rPr lang="ko-KR" altLang="en-US" sz="2000"/>
              <a:t>단순화 하여 슬라이드로 바로 확인 가능하게 바꿔 편의성을 높임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marL="285750" indent="-285750"/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6320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4082" y="1794195"/>
            <a:ext cx="1296785" cy="390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38613" y="2725678"/>
            <a:ext cx="1547722" cy="390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New&amp;Event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86206" y="2734741"/>
            <a:ext cx="1296785" cy="390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Winetime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199254" y="2729084"/>
            <a:ext cx="1296785" cy="390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Portfolio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895" y="2734741"/>
            <a:ext cx="1296785" cy="390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About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894" y="3431554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회사소개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63824" y="4128140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주요판매처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59893" y="4824726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오시는 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86206" y="1794195"/>
            <a:ext cx="1296785" cy="3906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Instagram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64082" y="3437885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Event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99253" y="4128140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Nihonshu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99254" y="3431554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Wine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163625" y="4122463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Story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in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Wine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63625" y="4808750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Notice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586204" y="4819276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e-Catalog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586205" y="4122463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와인타임이벤트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37877" y="3431554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슈피겔라우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128909" y="2725678"/>
            <a:ext cx="1914723" cy="3906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Glass&amp;Beverage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7437877" y="4122463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9586203" y="3433780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매장안내</a:t>
            </a:r>
          </a:p>
        </p:txBody>
      </p:sp>
      <p:sp>
        <p:nvSpPr>
          <p:cNvPr id="3" name="모서리가 둥근 직사각형 29">
            <a:extLst>
              <a:ext uri="{FF2B5EF4-FFF2-40B4-BE49-F238E27FC236}">
                <a16:creationId xmlns:a16="http://schemas.microsoft.com/office/drawing/2014/main" id="{F85F23C4-7C2F-C916-C304-741AA80306F4}"/>
              </a:ext>
            </a:extLst>
          </p:cNvPr>
          <p:cNvSpPr/>
          <p:nvPr/>
        </p:nvSpPr>
        <p:spPr>
          <a:xfrm>
            <a:off x="5163625" y="5495037"/>
            <a:ext cx="1296785" cy="39069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Magazine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68B91B-FC25-5726-0446-D8A1D4CB17D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812474" y="2184893"/>
            <a:ext cx="1" cy="540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6FE6C1-0657-8AF0-213C-65653A713244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6460867" y="1989544"/>
            <a:ext cx="3125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9E38DEF-ADB4-2BF0-C0C9-DC4932B17845}"/>
              </a:ext>
            </a:extLst>
          </p:cNvPr>
          <p:cNvCxnSpPr>
            <a:stCxn id="5" idx="2"/>
            <a:endCxn id="23" idx="0"/>
          </p:cNvCxnSpPr>
          <p:nvPr/>
        </p:nvCxnSpPr>
        <p:spPr>
          <a:xfrm>
            <a:off x="5812474" y="3116376"/>
            <a:ext cx="1" cy="321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828C30-B6A6-BCB0-15E8-24536087E40B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 flipH="1">
            <a:off x="5812018" y="3828583"/>
            <a:ext cx="457" cy="29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9E730D-9749-AB0B-4B51-E007A65BD2E4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5812018" y="4513161"/>
            <a:ext cx="0" cy="29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8C07DE4-B871-09DD-442F-D70920CBC679}"/>
              </a:ext>
            </a:extLst>
          </p:cNvPr>
          <p:cNvCxnSpPr>
            <a:stCxn id="30" idx="2"/>
            <a:endCxn id="3" idx="0"/>
          </p:cNvCxnSpPr>
          <p:nvPr/>
        </p:nvCxnSpPr>
        <p:spPr>
          <a:xfrm>
            <a:off x="5812018" y="5199448"/>
            <a:ext cx="0" cy="29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E6112A4-19AE-85A0-F08D-44A2BF1AB2C8}"/>
              </a:ext>
            </a:extLst>
          </p:cNvPr>
          <p:cNvCxnSpPr>
            <a:stCxn id="45" idx="2"/>
            <a:endCxn id="34" idx="0"/>
          </p:cNvCxnSpPr>
          <p:nvPr/>
        </p:nvCxnSpPr>
        <p:spPr>
          <a:xfrm flipH="1">
            <a:off x="8086270" y="3116376"/>
            <a:ext cx="1" cy="315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1D50DDD-BB03-593D-8AD5-826A57551F5C}"/>
              </a:ext>
            </a:extLst>
          </p:cNvPr>
          <p:cNvCxnSpPr>
            <a:stCxn id="34" idx="2"/>
            <a:endCxn id="97" idx="0"/>
          </p:cNvCxnSpPr>
          <p:nvPr/>
        </p:nvCxnSpPr>
        <p:spPr>
          <a:xfrm>
            <a:off x="8086270" y="3822252"/>
            <a:ext cx="0" cy="30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E22464C-B53E-16AD-44F2-FFDE11D84772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 flipH="1">
            <a:off x="10234597" y="4513161"/>
            <a:ext cx="1" cy="306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0550E2D-F38F-E00A-87DA-F7E8EB209790}"/>
              </a:ext>
            </a:extLst>
          </p:cNvPr>
          <p:cNvCxnSpPr>
            <a:stCxn id="98" idx="2"/>
            <a:endCxn id="33" idx="0"/>
          </p:cNvCxnSpPr>
          <p:nvPr/>
        </p:nvCxnSpPr>
        <p:spPr>
          <a:xfrm>
            <a:off x="10234596" y="3824478"/>
            <a:ext cx="2" cy="297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E133B1-0145-F550-29A5-0751EEB5CF1C}"/>
              </a:ext>
            </a:extLst>
          </p:cNvPr>
          <p:cNvCxnSpPr>
            <a:stCxn id="8" idx="2"/>
            <a:endCxn id="28" idx="0"/>
          </p:cNvCxnSpPr>
          <p:nvPr/>
        </p:nvCxnSpPr>
        <p:spPr>
          <a:xfrm>
            <a:off x="3847647" y="3119782"/>
            <a:ext cx="0" cy="31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11BDA24-AED3-9507-48E7-E3D9E751CE6C}"/>
              </a:ext>
            </a:extLst>
          </p:cNvPr>
          <p:cNvCxnSpPr>
            <a:stCxn id="28" idx="2"/>
            <a:endCxn id="24" idx="0"/>
          </p:cNvCxnSpPr>
          <p:nvPr/>
        </p:nvCxnSpPr>
        <p:spPr>
          <a:xfrm flipH="1">
            <a:off x="3847646" y="3822252"/>
            <a:ext cx="1" cy="30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6C477B5-8569-A1F0-D982-387839989809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2008287" y="3125439"/>
            <a:ext cx="1" cy="306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916513C-C9A1-1F7A-1E96-EA645BC7A37E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008287" y="3822252"/>
            <a:ext cx="3930" cy="30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B5E5028-677B-B490-102A-83DC32CCC5F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008286" y="4518838"/>
            <a:ext cx="3931" cy="30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B8A69FEF-3AFD-C5D0-4109-5B059F1C41AD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>
            <a:off x="3635458" y="557724"/>
            <a:ext cx="549848" cy="3804187"/>
          </a:xfrm>
          <a:prstGeom prst="bentConnector3">
            <a:avLst>
              <a:gd name="adj1" fmla="val 4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C769C05E-8233-AE64-BAE2-CAD5AC2C3672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7748613" y="248755"/>
            <a:ext cx="549848" cy="4422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D9BC45EF-DF74-A3B0-6737-0D8CB645D536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086271" y="2455285"/>
            <a:ext cx="0" cy="270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238B923-E7B3-D7D8-BA63-673131637861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3847645" y="2455285"/>
            <a:ext cx="2" cy="273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B8E2D50-4645-25F7-ABC6-09DAEC8641B3}"/>
              </a:ext>
            </a:extLst>
          </p:cNvPr>
          <p:cNvCxnSpPr>
            <a:stCxn id="6" idx="2"/>
            <a:endCxn id="98" idx="0"/>
          </p:cNvCxnSpPr>
          <p:nvPr/>
        </p:nvCxnSpPr>
        <p:spPr>
          <a:xfrm flipH="1">
            <a:off x="10234596" y="3125439"/>
            <a:ext cx="3" cy="30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"/>
          <p:cNvSpPr txBox="1">
            <a:spLocks/>
          </p:cNvSpPr>
          <p:nvPr/>
        </p:nvSpPr>
        <p:spPr>
          <a:xfrm>
            <a:off x="838200" y="365126"/>
            <a:ext cx="2885902" cy="44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/>
              <a:t>2. </a:t>
            </a:r>
            <a:r>
              <a:rPr lang="ko-KR" altLang="en-US" sz="2600" dirty="0"/>
              <a:t>정보구조설계</a:t>
            </a:r>
          </a:p>
        </p:txBody>
      </p:sp>
    </p:spTree>
    <p:extLst>
      <p:ext uri="{BB962C8B-B14F-4D97-AF65-F5344CB8AC3E}">
        <p14:creationId xmlns:p14="http://schemas.microsoft.com/office/powerpoint/2010/main" val="254268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9522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3-1. </a:t>
            </a:r>
            <a:r>
              <a:rPr lang="ko-KR" altLang="en-US" sz="2800" dirty="0"/>
              <a:t>사이트 분석</a:t>
            </a:r>
            <a:r>
              <a:rPr lang="en-US" altLang="ko-KR" sz="2800" dirty="0"/>
              <a:t>_</a:t>
            </a:r>
            <a:r>
              <a:rPr lang="ko-KR" altLang="en-US" sz="2800" dirty="0"/>
              <a:t>벤치마킹   </a:t>
            </a:r>
            <a:r>
              <a:rPr lang="ko-KR" altLang="en-US" sz="2000" dirty="0"/>
              <a:t>신세계 </a:t>
            </a:r>
            <a:r>
              <a:rPr lang="en-US" altLang="ko-KR" sz="2000" dirty="0"/>
              <a:t>L&amp;B</a:t>
            </a:r>
            <a:r>
              <a:rPr lang="ko-KR" altLang="en-US" sz="2000" dirty="0"/>
              <a:t> </a:t>
            </a:r>
            <a:r>
              <a:rPr lang="en-US" altLang="ko-KR" sz="2000" dirty="0"/>
              <a:t>http://</a:t>
            </a:r>
            <a:r>
              <a:rPr lang="en-US" altLang="ko-KR" sz="2000" dirty="0">
                <a:hlinkClick r:id="rId2"/>
              </a:rPr>
              <a:t>www.shinsegae-lnb</a:t>
            </a:r>
            <a:r>
              <a:rPr lang="en-US" altLang="ko-KR" sz="2000" dirty="0"/>
              <a:t> .com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763"/>
            <a:ext cx="6859385" cy="5360987"/>
          </a:xfrm>
        </p:spPr>
      </p:pic>
      <p:sp>
        <p:nvSpPr>
          <p:cNvPr id="5" name="TextBox 4"/>
          <p:cNvSpPr txBox="1"/>
          <p:nvPr/>
        </p:nvSpPr>
        <p:spPr>
          <a:xfrm>
            <a:off x="5636029" y="29759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6661" y="1995055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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8429" y="5667219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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8050" y="5169914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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9530" y="2812593"/>
            <a:ext cx="3344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0" dirty="0">
                <a:sym typeface="Wingdings" panose="05000000000000000000" pitchFamily="2" charset="2"/>
              </a:rPr>
              <a:t>앱 사용자의 편의성 증대를 위해 </a:t>
            </a:r>
            <a:r>
              <a:rPr lang="ko-KR" altLang="en-US" sz="1400" dirty="0" err="1">
                <a:sym typeface="Wingdings" panose="05000000000000000000" pitchFamily="2" charset="2"/>
              </a:rPr>
              <a:t>메뉴바를</a:t>
            </a:r>
            <a:r>
              <a:rPr lang="ko-KR" altLang="en-US" sz="1400" dirty="0">
                <a:sym typeface="Wingdings" panose="05000000000000000000" pitchFamily="2" charset="2"/>
              </a:rPr>
              <a:t> 슬라이드 형태로 만들고 제품 자체의 이미지를 돋보이게 직관적으로 배치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0" dirty="0">
                <a:sym typeface="Wingdings" panose="05000000000000000000" pitchFamily="2" charset="2"/>
              </a:rPr>
              <a:t>사용자의 다양성에 맞춘 배너 사용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"/>
            </a:pPr>
            <a:r>
              <a:rPr lang="ko-KR" altLang="en-US" sz="1400" dirty="0">
                <a:sym typeface="Wingdings" panose="05000000000000000000" pitchFamily="2" charset="2"/>
              </a:rPr>
              <a:t>적절한 위치 아이콘 배치로 사용자의 편의성 증대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305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350731" cy="449522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3-2. </a:t>
            </a:r>
            <a:r>
              <a:rPr lang="ko-KR" altLang="en-US" sz="2800" dirty="0"/>
              <a:t>사이트 분석</a:t>
            </a:r>
            <a:r>
              <a:rPr lang="en-US" altLang="ko-KR" sz="2800" dirty="0"/>
              <a:t>_</a:t>
            </a:r>
            <a:r>
              <a:rPr lang="ko-KR" altLang="en-US" sz="2800" dirty="0"/>
              <a:t>벤치마킹   </a:t>
            </a:r>
            <a:r>
              <a:rPr lang="ko-KR" altLang="en-US" sz="2000" dirty="0" err="1"/>
              <a:t>와인서치</a:t>
            </a:r>
            <a:r>
              <a:rPr lang="ko-KR" altLang="en-US" sz="2000" dirty="0"/>
              <a:t> </a:t>
            </a:r>
            <a:r>
              <a:rPr lang="en-US" altLang="ko-KR" sz="2000" dirty="0"/>
              <a:t>http://www.wine-search.com/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86697"/>
            <a:ext cx="6277495" cy="3883119"/>
          </a:xfrm>
        </p:spPr>
      </p:pic>
      <p:sp>
        <p:nvSpPr>
          <p:cNvPr id="5" name="TextBox 4"/>
          <p:cNvSpPr txBox="1"/>
          <p:nvPr/>
        </p:nvSpPr>
        <p:spPr>
          <a:xfrm>
            <a:off x="1912146" y="3065865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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5944" y="1684766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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9232" y="2510935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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762" y="2689512"/>
            <a:ext cx="3344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0" dirty="0">
                <a:sym typeface="Wingdings" panose="05000000000000000000" pitchFamily="2" charset="2"/>
              </a:rPr>
              <a:t>검색 </a:t>
            </a:r>
            <a:r>
              <a:rPr lang="ko-KR" altLang="en-US" sz="1400" dirty="0" err="1">
                <a:sym typeface="Wingdings" panose="05000000000000000000" pitchFamily="2" charset="2"/>
              </a:rPr>
              <a:t>퀵메뉴를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ym typeface="Wingdings" panose="05000000000000000000" pitchFamily="2" charset="2"/>
              </a:rPr>
              <a:t>메인페이지</a:t>
            </a:r>
            <a:r>
              <a:rPr lang="ko-KR" altLang="en-US" sz="1400" dirty="0">
                <a:sym typeface="Wingdings" panose="05000000000000000000" pitchFamily="2" charset="2"/>
              </a:rPr>
              <a:t> 전면에 배치하여 사용자의 편의성을 높임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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0" dirty="0">
                <a:sym typeface="Wingdings" panose="05000000000000000000" pitchFamily="2" charset="2"/>
              </a:rPr>
              <a:t>헤더 부분의 간결한 디자인과 </a:t>
            </a:r>
            <a:r>
              <a:rPr lang="ko-KR" altLang="en-US" sz="1400" dirty="0" err="1">
                <a:sym typeface="Wingdings" panose="05000000000000000000" pitchFamily="2" charset="2"/>
              </a:rPr>
              <a:t>메뉴배치로</a:t>
            </a:r>
            <a:r>
              <a:rPr lang="ko-KR" altLang="en-US" sz="1400" dirty="0">
                <a:sym typeface="Wingdings" panose="05000000000000000000" pitchFamily="2" charset="2"/>
              </a:rPr>
              <a:t> 사용자에게 안정감과 신뢰감을 줌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"/>
            </a:pPr>
            <a:r>
              <a:rPr lang="en-US" altLang="ko-KR" sz="1400" dirty="0" err="1">
                <a:sym typeface="Wingdings" panose="05000000000000000000" pitchFamily="2" charset="2"/>
              </a:rPr>
              <a:t>foodPairing</a:t>
            </a:r>
            <a:r>
              <a:rPr lang="ko-KR" altLang="en-US" sz="1400" dirty="0">
                <a:sym typeface="Wingdings" panose="05000000000000000000" pitchFamily="2" charset="2"/>
              </a:rPr>
              <a:t>과 같은 새로운 서비스제공으로 신규 사용자 유입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77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350731" cy="449522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3-3. </a:t>
            </a:r>
            <a:r>
              <a:rPr lang="ko-KR" altLang="en-US" sz="2800" dirty="0"/>
              <a:t>사이트 분석</a:t>
            </a:r>
            <a:r>
              <a:rPr lang="en-US" altLang="ko-KR" sz="2800" dirty="0"/>
              <a:t>_</a:t>
            </a:r>
            <a:r>
              <a:rPr lang="ko-KR" altLang="en-US" sz="2800" dirty="0"/>
              <a:t>벤치마킹   </a:t>
            </a:r>
            <a:r>
              <a:rPr lang="ko-KR" altLang="en-US" sz="2000" dirty="0" err="1"/>
              <a:t>희녹</a:t>
            </a:r>
            <a:r>
              <a:rPr lang="ko-KR" altLang="en-US" sz="2000" dirty="0"/>
              <a:t> </a:t>
            </a:r>
            <a:r>
              <a:rPr lang="en-US" altLang="ko-KR" sz="2000" dirty="0"/>
              <a:t>http://hinok.life/</a:t>
            </a:r>
            <a:endParaRPr lang="ko-KR" altLang="en-US" sz="2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80410"/>
            <a:ext cx="4443837" cy="37163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4896806"/>
            <a:ext cx="7381703" cy="1796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33225" y="1840064"/>
            <a:ext cx="3344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0" dirty="0">
                <a:sym typeface="Wingdings" panose="05000000000000000000" pitchFamily="2" charset="2"/>
              </a:rPr>
              <a:t>메인 페이지 전면에 주력 상품과 브랜드 </a:t>
            </a:r>
            <a:r>
              <a:rPr lang="ko-KR" altLang="en-US" sz="1400" dirty="0" err="1">
                <a:sym typeface="Wingdings" panose="05000000000000000000" pitchFamily="2" charset="2"/>
              </a:rPr>
              <a:t>이미징을</a:t>
            </a:r>
            <a:r>
              <a:rPr lang="ko-KR" altLang="en-US" sz="1400" dirty="0">
                <a:sym typeface="Wingdings" panose="05000000000000000000" pitchFamily="2" charset="2"/>
              </a:rPr>
              <a:t> 풀 적용하여 신생 브랜드 다운 컨셉을 어필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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0" dirty="0">
                <a:sym typeface="Wingdings" panose="05000000000000000000" pitchFamily="2" charset="2"/>
              </a:rPr>
              <a:t>메인 페이지 하단에 </a:t>
            </a:r>
            <a:r>
              <a:rPr lang="en-US" altLang="ko-KR" sz="1400" dirty="0">
                <a:sym typeface="Wingdings" panose="05000000000000000000" pitchFamily="2" charset="2"/>
              </a:rPr>
              <a:t>help </a:t>
            </a:r>
            <a:r>
              <a:rPr lang="ko-KR" altLang="en-US" sz="1400" dirty="0">
                <a:sym typeface="Wingdings" panose="05000000000000000000" pitchFamily="2" charset="2"/>
              </a:rPr>
              <a:t>아이콘을 배치하여 고객과의 소통을 강조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"/>
            </a:pPr>
            <a:r>
              <a:rPr lang="ko-KR" altLang="en-US" sz="1400" dirty="0">
                <a:sym typeface="Wingdings" panose="05000000000000000000" pitchFamily="2" charset="2"/>
              </a:rPr>
              <a:t>마우스 오버 시 상세 제품 이미지를 보여주어 편의성 증대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588" y="3414601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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6894" y="3884713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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1752" y="5043752"/>
            <a:ext cx="61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</a:t>
            </a:r>
            <a:endParaRPr lang="ko-KR" alt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1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64" y="2202724"/>
            <a:ext cx="2709057" cy="39973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2202724"/>
            <a:ext cx="3582952" cy="15332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5294" y="167008"/>
            <a:ext cx="5496099" cy="449522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4. </a:t>
            </a:r>
            <a:r>
              <a:rPr lang="ko-KR" altLang="en-US" sz="2800" dirty="0"/>
              <a:t>스토리보드 설계하기 </a:t>
            </a:r>
            <a:endParaRPr lang="ko-KR" altLang="en-US" sz="2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486942"/>
              </p:ext>
            </p:extLst>
          </p:nvPr>
        </p:nvGraphicFramePr>
        <p:xfrm>
          <a:off x="388683" y="579474"/>
          <a:ext cx="11282385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0351">
                  <a:extLst>
                    <a:ext uri="{9D8B030D-6E8A-4147-A177-3AD203B41FA5}">
                      <a16:colId xmlns:a16="http://schemas.microsoft.com/office/drawing/2014/main" val="2648795566"/>
                    </a:ext>
                  </a:extLst>
                </a:gridCol>
                <a:gridCol w="1774241">
                  <a:extLst>
                    <a:ext uri="{9D8B030D-6E8A-4147-A177-3AD203B41FA5}">
                      <a16:colId xmlns:a16="http://schemas.microsoft.com/office/drawing/2014/main" val="23859926"/>
                    </a:ext>
                  </a:extLst>
                </a:gridCol>
                <a:gridCol w="1792164">
                  <a:extLst>
                    <a:ext uri="{9D8B030D-6E8A-4147-A177-3AD203B41FA5}">
                      <a16:colId xmlns:a16="http://schemas.microsoft.com/office/drawing/2014/main" val="3844923678"/>
                    </a:ext>
                  </a:extLst>
                </a:gridCol>
                <a:gridCol w="1810085">
                  <a:extLst>
                    <a:ext uri="{9D8B030D-6E8A-4147-A177-3AD203B41FA5}">
                      <a16:colId xmlns:a16="http://schemas.microsoft.com/office/drawing/2014/main" val="1979430274"/>
                    </a:ext>
                  </a:extLst>
                </a:gridCol>
                <a:gridCol w="1755544">
                  <a:extLst>
                    <a:ext uri="{9D8B030D-6E8A-4147-A177-3AD203B41FA5}">
                      <a16:colId xmlns:a16="http://schemas.microsoft.com/office/drawing/2014/main" val="1508555665"/>
                    </a:ext>
                  </a:extLst>
                </a:gridCol>
              </a:tblGrid>
              <a:tr h="28996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NARA</a:t>
                      </a:r>
                      <a:r>
                        <a:rPr lang="en-US" altLang="ko-KR" sz="2000" b="1" baseline="0" dirty="0"/>
                        <a:t>CELLAR </a:t>
                      </a:r>
                      <a:r>
                        <a:rPr lang="en-US" altLang="ko-KR" sz="2000" b="1" baseline="0" dirty="0" err="1"/>
                        <a:t>Mobilesite</a:t>
                      </a:r>
                      <a:r>
                        <a:rPr lang="en-US" altLang="ko-KR" sz="2000" b="1" baseline="0" dirty="0"/>
                        <a:t> Storyboard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Project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NARACELLAR </a:t>
                      </a:r>
                      <a:r>
                        <a:rPr lang="en-US" altLang="ko-KR" sz="1600" dirty="0" err="1"/>
                        <a:t>Mobilesite</a:t>
                      </a:r>
                      <a:r>
                        <a:rPr lang="en-US" altLang="ko-KR" sz="1600" baseline="0" dirty="0"/>
                        <a:t> Renewal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50705"/>
                  </a:ext>
                </a:extLst>
              </a:tr>
              <a:tr h="1849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Author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박은정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48232"/>
                  </a:ext>
                </a:extLst>
              </a:tr>
              <a:tr h="289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Navigation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Mobile Main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531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25896"/>
              </p:ext>
            </p:extLst>
          </p:nvPr>
        </p:nvGraphicFramePr>
        <p:xfrm>
          <a:off x="9078218" y="1603762"/>
          <a:ext cx="2592850" cy="52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2850">
                  <a:extLst>
                    <a:ext uri="{9D8B030D-6E8A-4147-A177-3AD203B41FA5}">
                      <a16:colId xmlns:a16="http://schemas.microsoft.com/office/drawing/2014/main" val="2174559917"/>
                    </a:ext>
                  </a:extLst>
                </a:gridCol>
              </a:tblGrid>
              <a:tr h="213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Description</a:t>
                      </a:r>
                      <a:endParaRPr lang="ko-KR" altLang="en-US" sz="1600" b="1" dirty="0"/>
                    </a:p>
                  </a:txBody>
                  <a:tcPr>
                    <a:lnT w="12700" cmpd="sng">
                      <a:noFill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033149"/>
                  </a:ext>
                </a:extLst>
              </a:tr>
              <a:tr h="2165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햄버거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이모티콘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클릭 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메인 메뉴 페이지 노출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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메인메뉴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슬라이드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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메인로고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돌아오기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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도어태그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이모티콘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클릭 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, Q&amp;A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페이지로 바로 이동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자사 신상품 안내 배너와 버튼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클릭 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검색 슬라이드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자사 주력상품 안내 배너와 버튼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클릭 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검색 슬라이드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자사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인스타그램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연동 버튼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351203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Link / Program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28868"/>
                  </a:ext>
                </a:extLst>
              </a:tr>
              <a:tr h="21651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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제이쿼리로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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제이쿼리로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각자 해당 페이지로 이동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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메인홈으로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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제이쿼리로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해당 페이지로 이동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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제이쿼리로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해당 페이지로 이동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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제이쿼리로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클릭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시 해당상품 상세 페이지로 이동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03024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36626" y="2259287"/>
            <a:ext cx="40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603334" y="2343276"/>
            <a:ext cx="337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306" y="1943166"/>
            <a:ext cx="37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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9817" y="2459342"/>
            <a:ext cx="336884" cy="39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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186" y="2459342"/>
            <a:ext cx="360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5288" y="2659397"/>
            <a:ext cx="34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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0153" y="3735969"/>
            <a:ext cx="34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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45288" y="3997023"/>
            <a:ext cx="34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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84133" y="5744721"/>
            <a:ext cx="34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8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6"/>
            <a:ext cx="11137900" cy="44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/>
              <a:t>5</a:t>
            </a:r>
            <a:r>
              <a:rPr lang="en-US" altLang="ko-KR" sz="2500" dirty="0" smtClean="0"/>
              <a:t>. </a:t>
            </a:r>
            <a:r>
              <a:rPr lang="ko-KR" altLang="en-US" sz="2600" dirty="0"/>
              <a:t>모바일 메인</a:t>
            </a:r>
            <a:r>
              <a:rPr lang="en-US" altLang="ko-KR" sz="2600" dirty="0"/>
              <a:t>, </a:t>
            </a:r>
            <a:r>
              <a:rPr lang="ko-KR" altLang="en-US" sz="2600" dirty="0"/>
              <a:t>서브 디자인 </a:t>
            </a:r>
            <a:r>
              <a:rPr lang="ko-KR" altLang="en-US" sz="2600" dirty="0" smtClean="0"/>
              <a:t>삽입  </a:t>
            </a:r>
            <a:r>
              <a:rPr lang="ko-KR" altLang="en-US" sz="1600" dirty="0" err="1" smtClean="0"/>
              <a:t>닷홈주소</a:t>
            </a:r>
            <a:r>
              <a:rPr lang="ko-KR" altLang="en-US" sz="1600" dirty="0" smtClean="0"/>
              <a:t> </a:t>
            </a:r>
            <a:r>
              <a:rPr lang="en-US" altLang="ko-KR" sz="1700" dirty="0" smtClean="0"/>
              <a:t>http</a:t>
            </a:r>
            <a:r>
              <a:rPr lang="en-US" altLang="ko-KR" sz="1700" dirty="0"/>
              <a:t>://sem88200.dothome.co.kr/mobile_pej/mobile.html</a:t>
            </a:r>
            <a:r>
              <a:rPr lang="ko-KR" altLang="en-US" sz="1700" dirty="0" smtClean="0"/>
              <a:t> </a:t>
            </a:r>
            <a:endParaRPr lang="ko-KR" altLang="en-US" sz="1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08" y="1104900"/>
            <a:ext cx="2509789" cy="5560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64" y="1734485"/>
            <a:ext cx="3327068" cy="3933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47" y="2101954"/>
            <a:ext cx="2454963" cy="35666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8" y="965200"/>
            <a:ext cx="2292581" cy="30924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8" y="4057685"/>
            <a:ext cx="2292581" cy="519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7" y="4576760"/>
            <a:ext cx="2349542" cy="21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1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6"/>
            <a:ext cx="2885902" cy="44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/>
              <a:t>6. </a:t>
            </a:r>
            <a:r>
              <a:rPr lang="ko-KR" altLang="en-US" sz="2600" dirty="0"/>
              <a:t>제작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44118"/>
              </p:ext>
            </p:extLst>
          </p:nvPr>
        </p:nvGraphicFramePr>
        <p:xfrm>
          <a:off x="1150850" y="1900073"/>
          <a:ext cx="948943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359">
                  <a:extLst>
                    <a:ext uri="{9D8B030D-6E8A-4147-A177-3AD203B41FA5}">
                      <a16:colId xmlns:a16="http://schemas.microsoft.com/office/drawing/2014/main" val="1813037866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2434616215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2747799610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746618554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4198546011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4197256388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878876295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3288051029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3185903249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692134760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2338449859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3940591416"/>
                    </a:ext>
                  </a:extLst>
                </a:gridCol>
                <a:gridCol w="593090">
                  <a:extLst>
                    <a:ext uri="{9D8B030D-6E8A-4147-A177-3AD203B41FA5}">
                      <a16:colId xmlns:a16="http://schemas.microsoft.com/office/drawing/2014/main" val="1156969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55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컨셉디자인도출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800080"/>
                        </a:highlight>
                      </a:endParaRPr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800080"/>
                        </a:highlight>
                      </a:endParaRPr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9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와이어프레임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54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모바일디자인 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4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1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A1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28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89468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전체</Template>
  <TotalTime>836</TotalTime>
  <Words>418</Words>
  <Application>Microsoft Office PowerPoint</Application>
  <PresentationFormat>와이드스크린</PresentationFormat>
  <Paragraphs>113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</vt:lpstr>
      <vt:lpstr>Calibri Light</vt:lpstr>
      <vt:lpstr>Wingdings</vt:lpstr>
      <vt:lpstr>Wingdings 2</vt:lpstr>
      <vt:lpstr>HDOfficeLightV0</vt:lpstr>
      <vt:lpstr>모바일 웹 기획서</vt:lpstr>
      <vt:lpstr>1. 기획의도</vt:lpstr>
      <vt:lpstr>PowerPoint 프레젠테이션</vt:lpstr>
      <vt:lpstr>3-1. 사이트 분석_벤치마킹   신세계 L&amp;B http://www.shinsegae-lnb .com</vt:lpstr>
      <vt:lpstr>3-2. 사이트 분석_벤치마킹   와인서치 http://www.wine-search.com/</vt:lpstr>
      <vt:lpstr>3-3. 사이트 분석_벤치마킹   희녹 http://hinok.life/</vt:lpstr>
      <vt:lpstr>4. 스토리보드 설계하기 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모바일웹 기획서</dc:title>
  <dc:creator>user</dc:creator>
  <cp:lastModifiedBy>user</cp:lastModifiedBy>
  <cp:revision>66</cp:revision>
  <dcterms:created xsi:type="dcterms:W3CDTF">2023-03-27T00:57:48Z</dcterms:created>
  <dcterms:modified xsi:type="dcterms:W3CDTF">2023-04-03T02:26:34Z</dcterms:modified>
</cp:coreProperties>
</file>